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77" r:id="rId2"/>
    <p:sldId id="284" r:id="rId3"/>
    <p:sldId id="278" r:id="rId4"/>
    <p:sldId id="259" r:id="rId5"/>
    <p:sldId id="280" r:id="rId6"/>
    <p:sldId id="279" r:id="rId7"/>
    <p:sldId id="286" r:id="rId8"/>
    <p:sldId id="258" r:id="rId9"/>
    <p:sldId id="281" r:id="rId10"/>
    <p:sldId id="283" r:id="rId11"/>
    <p:sldId id="298" r:id="rId12"/>
    <p:sldId id="299" r:id="rId13"/>
    <p:sldId id="285" r:id="rId14"/>
    <p:sldId id="300" r:id="rId15"/>
    <p:sldId id="261" r:id="rId16"/>
    <p:sldId id="262" r:id="rId17"/>
    <p:sldId id="289" r:id="rId18"/>
    <p:sldId id="290" r:id="rId19"/>
    <p:sldId id="291" r:id="rId20"/>
    <p:sldId id="296" r:id="rId21"/>
    <p:sldId id="292" r:id="rId22"/>
    <p:sldId id="295" r:id="rId23"/>
    <p:sldId id="293" r:id="rId24"/>
    <p:sldId id="294" r:id="rId25"/>
    <p:sldId id="297" r:id="rId26"/>
  </p:sldIdLst>
  <p:sldSz cx="9144000" cy="5143500" type="screen16x9"/>
  <p:notesSz cx="6858000" cy="9144000"/>
  <p:embeddedFontLs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Titillium Web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Iacozza" userId="d84389bf69b18ce2" providerId="LiveId" clId="{9A62DE5C-EBED-40E9-9F64-819D95E198CC}"/>
    <pc:docChg chg="custSel modSld">
      <pc:chgData name="Sara Iacozza" userId="d84389bf69b18ce2" providerId="LiveId" clId="{9A62DE5C-EBED-40E9-9F64-819D95E198CC}" dt="2020-01-10T17:00:46.843" v="218" actId="20577"/>
      <pc:docMkLst>
        <pc:docMk/>
      </pc:docMkLst>
      <pc:sldChg chg="delSp modSp">
        <pc:chgData name="Sara Iacozza" userId="d84389bf69b18ce2" providerId="LiveId" clId="{9A62DE5C-EBED-40E9-9F64-819D95E198CC}" dt="2020-01-10T16:59:29.991" v="137" actId="20577"/>
        <pc:sldMkLst>
          <pc:docMk/>
          <pc:sldMk cId="0" sldId="277"/>
        </pc:sldMkLst>
        <pc:spChg chg="mod">
          <ac:chgData name="Sara Iacozza" userId="d84389bf69b18ce2" providerId="LiveId" clId="{9A62DE5C-EBED-40E9-9F64-819D95E198CC}" dt="2020-01-10T16:59:29.991" v="137" actId="20577"/>
          <ac:spMkLst>
            <pc:docMk/>
            <pc:sldMk cId="0" sldId="277"/>
            <ac:spMk id="4" creationId="{1F6F5A80-757D-4C1F-A52B-4B9805BA1859}"/>
          </ac:spMkLst>
        </pc:spChg>
        <pc:spChg chg="del">
          <ac:chgData name="Sara Iacozza" userId="d84389bf69b18ce2" providerId="LiveId" clId="{9A62DE5C-EBED-40E9-9F64-819D95E198CC}" dt="2020-01-10T16:58:51.787" v="52" actId="478"/>
          <ac:spMkLst>
            <pc:docMk/>
            <pc:sldMk cId="0" sldId="277"/>
            <ac:spMk id="13" creationId="{2321BC3D-7837-437C-BA90-95E715549D26}"/>
          </ac:spMkLst>
        </pc:spChg>
        <pc:spChg chg="mod">
          <ac:chgData name="Sara Iacozza" userId="d84389bf69b18ce2" providerId="LiveId" clId="{9A62DE5C-EBED-40E9-9F64-819D95E198CC}" dt="2020-01-10T16:59:17.483" v="111" actId="1076"/>
          <ac:spMkLst>
            <pc:docMk/>
            <pc:sldMk cId="0" sldId="277"/>
            <ac:spMk id="14" creationId="{586749AF-5B50-47D7-8053-474DC8F26709}"/>
          </ac:spMkLst>
        </pc:spChg>
        <pc:spChg chg="mod">
          <ac:chgData name="Sara Iacozza" userId="d84389bf69b18ce2" providerId="LiveId" clId="{9A62DE5C-EBED-40E9-9F64-819D95E198CC}" dt="2020-01-10T16:58:48.212" v="51" actId="20577"/>
          <ac:spMkLst>
            <pc:docMk/>
            <pc:sldMk cId="0" sldId="277"/>
            <ac:spMk id="73" creationId="{00000000-0000-0000-0000-000000000000}"/>
          </ac:spMkLst>
        </pc:spChg>
        <pc:picChg chg="del">
          <ac:chgData name="Sara Iacozza" userId="d84389bf69b18ce2" providerId="LiveId" clId="{9A62DE5C-EBED-40E9-9F64-819D95E198CC}" dt="2020-01-10T16:58:53.343" v="53" actId="478"/>
          <ac:picMkLst>
            <pc:docMk/>
            <pc:sldMk cId="0" sldId="277"/>
            <ac:picMk id="8" creationId="{11822D89-C39A-4FBF-9503-5098B2712EFA}"/>
          </ac:picMkLst>
        </pc:picChg>
        <pc:picChg chg="del">
          <ac:chgData name="Sara Iacozza" userId="d84389bf69b18ce2" providerId="LiveId" clId="{9A62DE5C-EBED-40E9-9F64-819D95E198CC}" dt="2020-01-10T16:58:55.177" v="54" actId="478"/>
          <ac:picMkLst>
            <pc:docMk/>
            <pc:sldMk cId="0" sldId="277"/>
            <ac:picMk id="1026" creationId="{C115B502-E2D1-454F-B2C1-A393ADA2EE7D}"/>
          </ac:picMkLst>
        </pc:picChg>
      </pc:sldChg>
      <pc:sldChg chg="modSp">
        <pc:chgData name="Sara Iacozza" userId="d84389bf69b18ce2" providerId="LiveId" clId="{9A62DE5C-EBED-40E9-9F64-819D95E198CC}" dt="2020-01-10T17:00:02.397" v="184" actId="20577"/>
        <pc:sldMkLst>
          <pc:docMk/>
          <pc:sldMk cId="2811268297" sldId="278"/>
        </pc:sldMkLst>
        <pc:spChg chg="mod">
          <ac:chgData name="Sara Iacozza" userId="d84389bf69b18ce2" providerId="LiveId" clId="{9A62DE5C-EBED-40E9-9F64-819D95E198CC}" dt="2020-01-10T17:00:02.397" v="184" actId="20577"/>
          <ac:spMkLst>
            <pc:docMk/>
            <pc:sldMk cId="2811268297" sldId="278"/>
            <ac:spMk id="4" creationId="{DB4B334C-2E63-4D7B-8356-D0AB6CA82868}"/>
          </ac:spMkLst>
        </pc:spChg>
      </pc:sldChg>
      <pc:sldChg chg="modSp">
        <pc:chgData name="Sara Iacozza" userId="d84389bf69b18ce2" providerId="LiveId" clId="{9A62DE5C-EBED-40E9-9F64-819D95E198CC}" dt="2020-01-10T17:00:46.843" v="218" actId="20577"/>
        <pc:sldMkLst>
          <pc:docMk/>
          <pc:sldMk cId="1931234207" sldId="297"/>
        </pc:sldMkLst>
        <pc:spChg chg="mod">
          <ac:chgData name="Sara Iacozza" userId="d84389bf69b18ce2" providerId="LiveId" clId="{9A62DE5C-EBED-40E9-9F64-819D95E198CC}" dt="2020-01-10T17:00:46.843" v="218" actId="20577"/>
          <ac:spMkLst>
            <pc:docMk/>
            <pc:sldMk cId="1931234207" sldId="297"/>
            <ac:spMk id="3" creationId="{A6496A58-95A6-4903-B305-E186454ED8F3}"/>
          </ac:spMkLst>
        </pc:spChg>
      </pc:sldChg>
    </pc:docChg>
  </pc:docChgLst>
  <pc:docChgLst>
    <pc:chgData name="Sara Iacozza" userId="d84389bf69b18ce2" providerId="LiveId" clId="{5C5A46CB-3BCA-477D-A9A9-43DDE9E6F6AB}"/>
    <pc:docChg chg="undo custSel addSld delSld modSld">
      <pc:chgData name="Sara Iacozza" userId="d84389bf69b18ce2" providerId="LiveId" clId="{5C5A46CB-3BCA-477D-A9A9-43DDE9E6F6AB}" dt="2019-12-09T16:08:01.123" v="726" actId="20577"/>
      <pc:docMkLst>
        <pc:docMk/>
      </pc:docMkLst>
      <pc:sldChg chg="modSp">
        <pc:chgData name="Sara Iacozza" userId="d84389bf69b18ce2" providerId="LiveId" clId="{5C5A46CB-3BCA-477D-A9A9-43DDE9E6F6AB}" dt="2019-12-09T16:04:05.586" v="679" actId="14100"/>
        <pc:sldMkLst>
          <pc:docMk/>
          <pc:sldMk cId="47464348" sldId="279"/>
        </pc:sldMkLst>
        <pc:spChg chg="mod">
          <ac:chgData name="Sara Iacozza" userId="d84389bf69b18ce2" providerId="LiveId" clId="{5C5A46CB-3BCA-477D-A9A9-43DDE9E6F6AB}" dt="2019-12-09T16:04:05.586" v="679" actId="14100"/>
          <ac:spMkLst>
            <pc:docMk/>
            <pc:sldMk cId="47464348" sldId="279"/>
            <ac:spMk id="111" creationId="{00000000-0000-0000-0000-000000000000}"/>
          </ac:spMkLst>
        </pc:spChg>
      </pc:sldChg>
      <pc:sldChg chg="modSp">
        <pc:chgData name="Sara Iacozza" userId="d84389bf69b18ce2" providerId="LiveId" clId="{5C5A46CB-3BCA-477D-A9A9-43DDE9E6F6AB}" dt="2019-12-09T16:02:10.194" v="455" actId="20577"/>
        <pc:sldMkLst>
          <pc:docMk/>
          <pc:sldMk cId="1791146925" sldId="280"/>
        </pc:sldMkLst>
        <pc:spChg chg="mod">
          <ac:chgData name="Sara Iacozza" userId="d84389bf69b18ce2" providerId="LiveId" clId="{5C5A46CB-3BCA-477D-A9A9-43DDE9E6F6AB}" dt="2019-12-09T16:02:10.194" v="455" actId="20577"/>
          <ac:spMkLst>
            <pc:docMk/>
            <pc:sldMk cId="1791146925" sldId="280"/>
            <ac:spMk id="111" creationId="{00000000-0000-0000-0000-000000000000}"/>
          </ac:spMkLst>
        </pc:spChg>
      </pc:sldChg>
      <pc:sldChg chg="modSp">
        <pc:chgData name="Sara Iacozza" userId="d84389bf69b18ce2" providerId="LiveId" clId="{5C5A46CB-3BCA-477D-A9A9-43DDE9E6F6AB}" dt="2019-12-09T16:07:26.007" v="696"/>
        <pc:sldMkLst>
          <pc:docMk/>
          <pc:sldMk cId="3537505669" sldId="283"/>
        </pc:sldMkLst>
        <pc:spChg chg="mod">
          <ac:chgData name="Sara Iacozza" userId="d84389bf69b18ce2" providerId="LiveId" clId="{5C5A46CB-3BCA-477D-A9A9-43DDE9E6F6AB}" dt="2019-12-09T16:07:26.007" v="696"/>
          <ac:spMkLst>
            <pc:docMk/>
            <pc:sldMk cId="3537505669" sldId="283"/>
            <ac:spMk id="5" creationId="{D6379916-67FE-491C-9DC3-C09725322BE8}"/>
          </ac:spMkLst>
        </pc:spChg>
      </pc:sldChg>
      <pc:sldChg chg="modSp">
        <pc:chgData name="Sara Iacozza" userId="d84389bf69b18ce2" providerId="LiveId" clId="{5C5A46CB-3BCA-477D-A9A9-43DDE9E6F6AB}" dt="2019-12-09T16:00:00.026" v="202" actId="20577"/>
        <pc:sldMkLst>
          <pc:docMk/>
          <pc:sldMk cId="1925514758" sldId="285"/>
        </pc:sldMkLst>
        <pc:spChg chg="mod">
          <ac:chgData name="Sara Iacozza" userId="d84389bf69b18ce2" providerId="LiveId" clId="{5C5A46CB-3BCA-477D-A9A9-43DDE9E6F6AB}" dt="2019-12-09T15:57:17.311" v="23" actId="20577"/>
          <ac:spMkLst>
            <pc:docMk/>
            <pc:sldMk cId="1925514758" sldId="285"/>
            <ac:spMk id="2" creationId="{6FBB83ED-F444-4ACD-B230-0973BFA91EAC}"/>
          </ac:spMkLst>
        </pc:spChg>
        <pc:spChg chg="mod">
          <ac:chgData name="Sara Iacozza" userId="d84389bf69b18ce2" providerId="LiveId" clId="{5C5A46CB-3BCA-477D-A9A9-43DDE9E6F6AB}" dt="2019-12-09T16:00:00.026" v="202" actId="20577"/>
          <ac:spMkLst>
            <pc:docMk/>
            <pc:sldMk cId="1925514758" sldId="285"/>
            <ac:spMk id="3" creationId="{5BDF3E64-A717-4945-8A20-48F48573B47C}"/>
          </ac:spMkLst>
        </pc:spChg>
      </pc:sldChg>
      <pc:sldChg chg="modSp">
        <pc:chgData name="Sara Iacozza" userId="d84389bf69b18ce2" providerId="LiveId" clId="{5C5A46CB-3BCA-477D-A9A9-43DDE9E6F6AB}" dt="2019-12-09T16:04:25.575" v="692" actId="6549"/>
        <pc:sldMkLst>
          <pc:docMk/>
          <pc:sldMk cId="4288289494" sldId="286"/>
        </pc:sldMkLst>
        <pc:spChg chg="mod">
          <ac:chgData name="Sara Iacozza" userId="d84389bf69b18ce2" providerId="LiveId" clId="{5C5A46CB-3BCA-477D-A9A9-43DDE9E6F6AB}" dt="2019-12-09T16:04:25.575" v="692" actId="6549"/>
          <ac:spMkLst>
            <pc:docMk/>
            <pc:sldMk cId="4288289494" sldId="286"/>
            <ac:spMk id="111" creationId="{00000000-0000-0000-0000-000000000000}"/>
          </ac:spMkLst>
        </pc:spChg>
      </pc:sldChg>
      <pc:sldChg chg="add">
        <pc:chgData name="Sara Iacozza" userId="d84389bf69b18ce2" providerId="LiveId" clId="{5C5A46CB-3BCA-477D-A9A9-43DDE9E6F6AB}" dt="2019-12-09T16:07:12.268" v="693"/>
        <pc:sldMkLst>
          <pc:docMk/>
          <pc:sldMk cId="1555295124" sldId="298"/>
        </pc:sldMkLst>
      </pc:sldChg>
      <pc:sldChg chg="add">
        <pc:chgData name="Sara Iacozza" userId="d84389bf69b18ce2" providerId="LiveId" clId="{5C5A46CB-3BCA-477D-A9A9-43DDE9E6F6AB}" dt="2019-12-09T16:07:12.268" v="693"/>
        <pc:sldMkLst>
          <pc:docMk/>
          <pc:sldMk cId="1665773971" sldId="299"/>
        </pc:sldMkLst>
      </pc:sldChg>
      <pc:sldChg chg="modSp add">
        <pc:chgData name="Sara Iacozza" userId="d84389bf69b18ce2" providerId="LiveId" clId="{5C5A46CB-3BCA-477D-A9A9-43DDE9E6F6AB}" dt="2019-12-09T16:08:01.123" v="726" actId="20577"/>
        <pc:sldMkLst>
          <pc:docMk/>
          <pc:sldMk cId="3341527171" sldId="300"/>
        </pc:sldMkLst>
        <pc:spChg chg="mod">
          <ac:chgData name="Sara Iacozza" userId="d84389bf69b18ce2" providerId="LiveId" clId="{5C5A46CB-3BCA-477D-A9A9-43DDE9E6F6AB}" dt="2019-12-09T16:08:01.123" v="726" actId="20577"/>
          <ac:spMkLst>
            <pc:docMk/>
            <pc:sldMk cId="3341527171" sldId="300"/>
            <ac:spMk id="2" creationId="{9E578B95-C9A7-4A85-8577-86A710E8DA64}"/>
          </ac:spMkLst>
        </pc:spChg>
        <pc:spChg chg="mod">
          <ac:chgData name="Sara Iacozza" userId="d84389bf69b18ce2" providerId="LiveId" clId="{5C5A46CB-3BCA-477D-A9A9-43DDE9E6F6AB}" dt="2019-12-09T16:07:49.753" v="702" actId="1076"/>
          <ac:spMkLst>
            <pc:docMk/>
            <pc:sldMk cId="3341527171" sldId="300"/>
            <ac:spMk id="3" creationId="{BF4381DC-4314-4297-92D6-2EF0C365C51A}"/>
          </ac:spMkLst>
        </pc:spChg>
      </pc:sldChg>
      <pc:sldMasterChg chg="delSldLayout">
        <pc:chgData name="Sara Iacozza" userId="d84389bf69b18ce2" providerId="LiveId" clId="{5C5A46CB-3BCA-477D-A9A9-43DDE9E6F6AB}" dt="2019-12-09T15:56:54.065" v="1" actId="2696"/>
        <pc:sldMasterMkLst>
          <pc:docMk/>
          <pc:sldMasterMk cId="0" sldId="2147483661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41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42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72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5072252b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97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356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226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9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81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6856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2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22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3147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23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1_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247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58" r:id="rId7"/>
    <p:sldLayoutId id="2147483660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8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lides.com/oh-greta/deck?ref=share#/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8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riac/RLadiesBari_2dicembre19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queiroz.shinyapps.io/rshinylad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ladies.org/code-of-conduc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204300" y="133590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800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endParaRPr sz="1800" dirty="0">
              <a:latin typeface="Courier"/>
              <a:ea typeface="Courier"/>
              <a:cs typeface="Courier"/>
              <a:sym typeface="Courier"/>
            </a:endParaRPr>
          </a:p>
          <a:p>
            <a:r>
              <a:rPr lang="en" sz="1800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r>
              <a:rPr lang="en" sz="1800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800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sz="1800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</a:t>
            </a:r>
            <a:r>
              <a:rPr lang="en-US" sz="1800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Bari</a:t>
            </a:r>
            <a:r>
              <a:rPr lang="en" sz="1800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sp>
        <p:nvSpPr>
          <p:cNvPr id="14" name="Shape 73">
            <a:extLst>
              <a:ext uri="{FF2B5EF4-FFF2-40B4-BE49-F238E27FC236}">
                <a16:creationId xmlns:a16="http://schemas.microsoft.com/office/drawing/2014/main" id="{586749AF-5B50-47D7-8053-474DC8F26709}"/>
              </a:ext>
            </a:extLst>
          </p:cNvPr>
          <p:cNvSpPr txBox="1">
            <a:spLocks/>
          </p:cNvSpPr>
          <p:nvPr/>
        </p:nvSpPr>
        <p:spPr>
          <a:xfrm>
            <a:off x="2136948" y="2032233"/>
            <a:ext cx="477501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Workshop </a:t>
            </a:r>
            <a:r>
              <a:rPr lang="en-US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pratico</a:t>
            </a: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 per beginners in R</a:t>
            </a:r>
            <a:endParaRPr lang="en" sz="3600" b="0" dirty="0">
              <a:latin typeface="LMSans10-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6A97B-37B8-42AB-933A-563AFAB82674}"/>
              </a:ext>
            </a:extLst>
          </p:cNvPr>
          <p:cNvSpPr/>
          <p:nvPr/>
        </p:nvSpPr>
        <p:spPr>
          <a:xfrm>
            <a:off x="397928" y="2700154"/>
            <a:ext cx="521970" cy="13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F5A80-757D-4C1F-A52B-4B9805BA1859}"/>
              </a:ext>
            </a:extLst>
          </p:cNvPr>
          <p:cNvSpPr txBox="1"/>
          <p:nvPr/>
        </p:nvSpPr>
        <p:spPr>
          <a:xfrm>
            <a:off x="233968" y="3814809"/>
            <a:ext cx="789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MSans10-Regular"/>
                <a:sym typeface="Helvetica Neue"/>
              </a:rPr>
              <a:t>10 </a:t>
            </a:r>
            <a:r>
              <a:rPr lang="en-US" sz="2400" dirty="0" err="1">
                <a:latin typeface="LMSans10-Regular"/>
                <a:sym typeface="Helvetica Neue"/>
              </a:rPr>
              <a:t>gennaio</a:t>
            </a:r>
            <a:r>
              <a:rPr lang="en-US" sz="2400" dirty="0">
                <a:latin typeface="LMSans10-Regular"/>
                <a:sym typeface="Helvetica Neue"/>
              </a:rPr>
              <a:t> 2020, 18:00 </a:t>
            </a:r>
          </a:p>
          <a:p>
            <a:pPr algn="ctr"/>
            <a:r>
              <a:rPr lang="en-US" sz="2400" dirty="0">
                <a:latin typeface="LMSans10-Regular"/>
                <a:sym typeface="Helvetica Neue"/>
              </a:rPr>
              <a:t>@IC406 (</a:t>
            </a:r>
            <a:r>
              <a:rPr lang="it-IT" sz="2400" dirty="0">
                <a:latin typeface="LMSans10-Regular"/>
                <a:sym typeface="Helvetica Neue"/>
              </a:rPr>
              <a:t>Strada Vassallo, 1, Bari)</a:t>
            </a:r>
            <a:endParaRPr lang="en-US" sz="2400" dirty="0">
              <a:latin typeface="LMSans10-Regular"/>
              <a:sym typeface="Helvetica Neue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-250635" y="1409458"/>
            <a:ext cx="9708600" cy="1159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Data Visualization: </a:t>
            </a:r>
            <a:br>
              <a:rPr lang="en-US" sz="4000" dirty="0">
                <a:latin typeface="LMSans10-Regular"/>
              </a:rPr>
            </a:br>
            <a:endParaRPr lang="en" sz="4000" dirty="0">
              <a:latin typeface="LMSans10-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79916-67FE-491C-9DC3-C0972532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4" y="1334453"/>
            <a:ext cx="5970588" cy="17235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181818"/>
                </a:solidFill>
                <a:latin typeface="LMSans10-Bold"/>
              </a:rPr>
              <a:t>R-Ladies Bari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 err="1">
                <a:solidFill>
                  <a:srgbClr val="181818"/>
                </a:solidFill>
                <a:latin typeface="LMSans10-Regular"/>
              </a:rPr>
              <a:t>fondazione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: Maggio 2018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primo meetup: </a:t>
            </a:r>
            <a:r>
              <a:rPr lang="en-US" sz="2000" dirty="0" err="1">
                <a:solidFill>
                  <a:srgbClr val="181818"/>
                </a:solidFill>
                <a:latin typeface="LMSans10-Regular"/>
              </a:rPr>
              <a:t>Dicembre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 2018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 err="1">
                <a:solidFill>
                  <a:srgbClr val="89398B"/>
                </a:solidFill>
                <a:latin typeface="LMMathSymbols10-Regular"/>
              </a:rPr>
              <a:t>Fino</a:t>
            </a: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 ad </a:t>
            </a:r>
            <a:r>
              <a:rPr lang="en-US" sz="2000" dirty="0" err="1">
                <a:solidFill>
                  <a:srgbClr val="89398B"/>
                </a:solidFill>
                <a:latin typeface="LMMathSymbols10-Regular"/>
              </a:rPr>
              <a:t>oggi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: 7 meetups</a:t>
            </a:r>
          </a:p>
          <a:p>
            <a:pPr>
              <a:buNone/>
            </a:pPr>
            <a:endParaRPr lang="en-US" sz="2000" dirty="0">
              <a:solidFill>
                <a:srgbClr val="181818"/>
              </a:solidFill>
              <a:latin typeface="LMSans10-Regular"/>
            </a:endParaRPr>
          </a:p>
        </p:txBody>
      </p:sp>
      <p:sp>
        <p:nvSpPr>
          <p:cNvPr id="7" name="Shape 110">
            <a:extLst>
              <a:ext uri="{FF2B5EF4-FFF2-40B4-BE49-F238E27FC236}">
                <a16:creationId xmlns:a16="http://schemas.microsoft.com/office/drawing/2014/main" id="{D3C148E6-AF2B-4569-8B77-8604E8145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solidFill>
                  <a:srgbClr val="88398A"/>
                </a:solidFill>
                <a:latin typeface="LMSans10-Regular"/>
              </a:rPr>
              <a:t>R-Ladies Bari </a:t>
            </a:r>
            <a:endParaRPr lang="en" sz="3600" dirty="0">
              <a:solidFill>
                <a:srgbClr val="88398A"/>
              </a:solidFill>
              <a:latin typeface="LMSans10-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912F2-EA8B-4830-9E49-69C327C1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663" y="0"/>
            <a:ext cx="1279900" cy="1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0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29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773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83ED-F444-4ACD-B230-0973BFA9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64" y="249212"/>
            <a:ext cx="6676516" cy="857400"/>
          </a:xfrm>
        </p:spPr>
        <p:txBody>
          <a:bodyPr/>
          <a:lstStyle/>
          <a:p>
            <a:r>
              <a:rPr lang="it-IT" sz="3600" dirty="0">
                <a:solidFill>
                  <a:srgbClr val="88398A"/>
                </a:solidFill>
                <a:latin typeface="LMSans10-Regular"/>
              </a:rPr>
              <a:t>Call for Speakers, Co-</a:t>
            </a:r>
            <a:r>
              <a:rPr lang="it-IT" sz="3600" dirty="0" err="1">
                <a:solidFill>
                  <a:srgbClr val="88398A"/>
                </a:solidFill>
                <a:latin typeface="LMSans10-Regular"/>
              </a:rPr>
              <a:t>organizers</a:t>
            </a:r>
            <a:r>
              <a:rPr lang="it-IT" sz="3600" dirty="0">
                <a:solidFill>
                  <a:srgbClr val="88398A"/>
                </a:solidFill>
                <a:latin typeface="LMSans10-Regular"/>
              </a:rPr>
              <a:t> &amp; </a:t>
            </a:r>
            <a:r>
              <a:rPr lang="it-IT" sz="3600" dirty="0" err="1">
                <a:solidFill>
                  <a:srgbClr val="88398A"/>
                </a:solidFill>
                <a:latin typeface="LMSans10-Regular"/>
              </a:rPr>
              <a:t>Sponsors</a:t>
            </a:r>
            <a:endParaRPr lang="en-US" sz="3600" dirty="0">
              <a:solidFill>
                <a:srgbClr val="88398A"/>
              </a:solidFill>
              <a:latin typeface="LMSans10-Regula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F3E64-A717-4945-8A20-48F48573B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824" y="1401592"/>
            <a:ext cx="7377555" cy="3148500"/>
          </a:xfrm>
        </p:spPr>
        <p:txBody>
          <a:bodyPr/>
          <a:lstStyle/>
          <a:p>
            <a:pPr>
              <a:buNone/>
            </a:pPr>
            <a:r>
              <a:rPr lang="it-IT" sz="2000" dirty="0">
                <a:latin typeface="LMSans10-Regular"/>
              </a:rPr>
              <a:t>Siamo sempre alla ricerca di persone che vogliano mettersi in gioco</a:t>
            </a:r>
          </a:p>
          <a:p>
            <a:pPr>
              <a:buNone/>
            </a:pPr>
            <a:endParaRPr lang="en-US" sz="2000" dirty="0">
              <a:latin typeface="LMSans10-Regular"/>
            </a:endParaRPr>
          </a:p>
          <a:p>
            <a:pPr>
              <a:buNone/>
            </a:pPr>
            <a:r>
              <a:rPr lang="en-US" sz="2000" b="1" dirty="0">
                <a:latin typeface="LMSans10-Regular"/>
              </a:rPr>
              <a:t>Chi </a:t>
            </a:r>
            <a:r>
              <a:rPr lang="en-US" sz="2000" b="1" dirty="0" err="1">
                <a:latin typeface="LMSans10-Regular"/>
              </a:rPr>
              <a:t>cerchiamo</a:t>
            </a:r>
            <a:r>
              <a:rPr lang="en-US" sz="2000" b="1" dirty="0">
                <a:latin typeface="LMSans10-Regular"/>
              </a:rPr>
              <a:t>?</a:t>
            </a:r>
          </a:p>
          <a:p>
            <a:pPr>
              <a:buNone/>
            </a:pPr>
            <a:r>
              <a:rPr lang="en-US" sz="2000" dirty="0">
                <a:latin typeface="LMSans10-Regular"/>
              </a:rPr>
              <a:t>• R-Ladies </a:t>
            </a:r>
            <a:r>
              <a:rPr lang="en-US" sz="2000" b="1" dirty="0">
                <a:latin typeface="LMSans10-Regular"/>
              </a:rPr>
              <a:t>Speakers</a:t>
            </a:r>
            <a:r>
              <a:rPr lang="en-US" sz="2000" dirty="0">
                <a:latin typeface="LMSans10-Regular"/>
              </a:rPr>
              <a:t> per </a:t>
            </a:r>
            <a:r>
              <a:rPr lang="en-US" sz="2000" dirty="0" err="1">
                <a:latin typeface="LMSans10-Regular"/>
              </a:rPr>
              <a:t>i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prossimi</a:t>
            </a:r>
            <a:r>
              <a:rPr lang="en-US" sz="2000" dirty="0">
                <a:latin typeface="LMSans10-Regular"/>
              </a:rPr>
              <a:t> meetup</a:t>
            </a:r>
          </a:p>
          <a:p>
            <a:pPr>
              <a:buNone/>
            </a:pPr>
            <a:r>
              <a:rPr lang="en-US" sz="2000" dirty="0">
                <a:latin typeface="LMSans10-Regular"/>
              </a:rPr>
              <a:t>• R-Ladies </a:t>
            </a:r>
            <a:r>
              <a:rPr lang="en-US" sz="2000" b="1" dirty="0">
                <a:latin typeface="LMSans10-Regular"/>
              </a:rPr>
              <a:t>co-organizers</a:t>
            </a:r>
            <a:r>
              <a:rPr lang="en-US" sz="2000" dirty="0">
                <a:latin typeface="LMSans10-Regular"/>
              </a:rPr>
              <a:t>:</a:t>
            </a:r>
          </a:p>
          <a:p>
            <a:pPr marL="342900" lvl="6" indent="-342900"/>
            <a:r>
              <a:rPr lang="en-US" sz="2000" dirty="0" err="1">
                <a:latin typeface="LMSans10-Regular"/>
              </a:rPr>
              <a:t>Organizzazione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eventi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Rladies</a:t>
            </a:r>
            <a:endParaRPr lang="en-US" sz="2000" dirty="0">
              <a:latin typeface="LMSans10-Regular"/>
            </a:endParaRPr>
          </a:p>
          <a:p>
            <a:pPr marL="342900" lvl="6" indent="-342900"/>
            <a:r>
              <a:rPr lang="en-US" sz="2000" dirty="0" err="1">
                <a:latin typeface="LMSans10-Regular"/>
              </a:rPr>
              <a:t>Gestione</a:t>
            </a:r>
            <a:r>
              <a:rPr lang="en-US" sz="2000" dirty="0">
                <a:latin typeface="LMSans10-Regular"/>
              </a:rPr>
              <a:t> social media </a:t>
            </a:r>
            <a:r>
              <a:rPr lang="en-US" sz="2000" dirty="0" err="1">
                <a:latin typeface="LMSans10-Regular"/>
              </a:rPr>
              <a:t>Rladies</a:t>
            </a:r>
            <a:endParaRPr lang="en-US" sz="2000" dirty="0">
              <a:latin typeface="LMSans10-Regular"/>
            </a:endParaRPr>
          </a:p>
          <a:p>
            <a:pPr marL="342900" lvl="6" indent="-342900"/>
            <a:r>
              <a:rPr lang="en-US" sz="2000" dirty="0" err="1">
                <a:latin typeface="LMSans10-Regular"/>
              </a:rPr>
              <a:t>Ricerca</a:t>
            </a:r>
            <a:r>
              <a:rPr lang="en-US" sz="2000" dirty="0">
                <a:latin typeface="LMSans10-Regular"/>
              </a:rPr>
              <a:t> sponsorship e speakers</a:t>
            </a:r>
          </a:p>
          <a:p>
            <a:pPr lvl="3">
              <a:buNone/>
            </a:pPr>
            <a:r>
              <a:rPr lang="en-US" sz="2000" dirty="0">
                <a:latin typeface="LMSans10-Regular"/>
              </a:rPr>
              <a:t>• </a:t>
            </a:r>
            <a:r>
              <a:rPr lang="en-US" sz="2000" b="1" dirty="0">
                <a:latin typeface="LMSans10-Regular"/>
              </a:rPr>
              <a:t>Sponsors:</a:t>
            </a:r>
          </a:p>
          <a:p>
            <a:pPr marL="342900" lvl="3" indent="-342900"/>
            <a:r>
              <a:rPr lang="en-US" sz="2000" dirty="0">
                <a:latin typeface="LMSans10-Regular"/>
              </a:rPr>
              <a:t>Location</a:t>
            </a:r>
          </a:p>
          <a:p>
            <a:pPr marL="342900" lvl="3" indent="-342900"/>
            <a:r>
              <a:rPr lang="en-US" sz="2000" dirty="0">
                <a:latin typeface="LMSans10-Regular"/>
              </a:rPr>
              <a:t>catering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2A50F-003A-434E-8D03-BBF1496B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27" y="2239327"/>
            <a:ext cx="30956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7A96A9-A22B-4A37-9E3B-9F200B70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663" y="0"/>
            <a:ext cx="1279900" cy="1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1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8B95-C9A7-4A85-8577-86A710E8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Dove trovarci: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81DC-4314-4297-92D6-2EF0C365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725" y="1372965"/>
            <a:ext cx="5971500" cy="3148500"/>
          </a:xfrm>
        </p:spPr>
        <p:txBody>
          <a:bodyPr/>
          <a:lstStyle/>
          <a:p>
            <a:pPr>
              <a:lnSpc>
                <a:spcPct val="200000"/>
              </a:lnSpc>
              <a:buNone/>
            </a:pPr>
            <a:r>
              <a:rPr lang="en-US" sz="2000" b="1" dirty="0">
                <a:latin typeface="LMSans10-Bold"/>
              </a:rPr>
              <a:t>I </a:t>
            </a:r>
            <a:r>
              <a:rPr lang="en-US" sz="2000" b="1" dirty="0" err="1">
                <a:latin typeface="LMSans10-Bold"/>
              </a:rPr>
              <a:t>nostri</a:t>
            </a:r>
            <a:r>
              <a:rPr lang="en-US" sz="2000" b="1" dirty="0">
                <a:latin typeface="LMSans10-Bold"/>
              </a:rPr>
              <a:t> </a:t>
            </a:r>
            <a:r>
              <a:rPr lang="en-US" sz="2000" b="1" dirty="0" err="1">
                <a:latin typeface="LMSans10-Bold"/>
              </a:rPr>
              <a:t>canali</a:t>
            </a:r>
            <a:r>
              <a:rPr lang="en-US" sz="2000" b="1" dirty="0">
                <a:latin typeface="LMSans10-Bold"/>
              </a:rPr>
              <a:t> social</a:t>
            </a:r>
          </a:p>
          <a:p>
            <a:pPr>
              <a:lnSpc>
                <a:spcPct val="200000"/>
              </a:lnSpc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latin typeface="LMSans10-Regular"/>
              </a:rPr>
              <a:t>https://www.facebook.com/rladiesbari/</a:t>
            </a:r>
          </a:p>
          <a:p>
            <a:pPr>
              <a:lnSpc>
                <a:spcPct val="200000"/>
              </a:lnSpc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latin typeface="LMSans10-Regular"/>
              </a:rPr>
              <a:t>https://www.meetup.com/rladies-bari/</a:t>
            </a:r>
          </a:p>
          <a:p>
            <a:pPr>
              <a:lnSpc>
                <a:spcPct val="200000"/>
              </a:lnSpc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latin typeface="LMSans10-Regular"/>
              </a:rPr>
              <a:t>https://twitter.com/rladiesbari</a:t>
            </a:r>
          </a:p>
          <a:p>
            <a:pPr>
              <a:lnSpc>
                <a:spcPct val="200000"/>
              </a:lnSpc>
              <a:buNone/>
            </a:pPr>
            <a:r>
              <a:rPr lang="en-US" sz="2000" b="1" dirty="0">
                <a:latin typeface="LMSans10-Bold"/>
              </a:rPr>
              <a:t>GitHub Repo</a:t>
            </a:r>
          </a:p>
          <a:p>
            <a:pPr>
              <a:lnSpc>
                <a:spcPct val="200000"/>
              </a:lnSpc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latin typeface="LMSans10-Regular"/>
              </a:rPr>
              <a:t>https://github.com/giodev11/r-ladies-bari</a:t>
            </a:r>
            <a:endParaRPr lang="en-US" sz="2000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27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46315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err="1"/>
              <a:t>Oggi</a:t>
            </a:r>
            <a:r>
              <a:rPr lang="en-US" sz="3600" dirty="0"/>
              <a:t> </a:t>
            </a:r>
            <a:r>
              <a:rPr lang="en-US" sz="3600" dirty="0" err="1"/>
              <a:t>parliamo</a:t>
            </a:r>
            <a:r>
              <a:rPr lang="en-US" sz="3600" dirty="0"/>
              <a:t> di </a:t>
            </a:r>
            <a:endParaRPr lang="en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 err="1">
                <a:solidFill>
                  <a:srgbClr val="88398A"/>
                </a:solidFill>
              </a:rPr>
              <a:t>Buone</a:t>
            </a:r>
            <a:r>
              <a:rPr lang="en-US" sz="3600" dirty="0">
                <a:solidFill>
                  <a:srgbClr val="88398A"/>
                </a:solidFill>
              </a:rPr>
              <a:t> </a:t>
            </a:r>
            <a:r>
              <a:rPr lang="en-US" sz="3600" dirty="0" err="1">
                <a:solidFill>
                  <a:srgbClr val="88398A"/>
                </a:solidFill>
              </a:rPr>
              <a:t>Abitudini</a:t>
            </a:r>
            <a:endParaRPr lang="en" sz="3600" dirty="0">
              <a:solidFill>
                <a:srgbClr val="88398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9AEB-6AE7-4BC0-95C3-B08DFACC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5" y="1802562"/>
            <a:ext cx="3567345" cy="1997713"/>
          </a:xfrm>
          <a:prstGeom prst="rect">
            <a:avLst/>
          </a:prstGeom>
        </p:spPr>
      </p:pic>
      <p:pic>
        <p:nvPicPr>
          <p:cNvPr id="5" name="Picture 2" descr="Image result for rmarkdown logo">
            <a:extLst>
              <a:ext uri="{FF2B5EF4-FFF2-40B4-BE49-F238E27FC236}">
                <a16:creationId xmlns:a16="http://schemas.microsoft.com/office/drawing/2014/main" id="{2E103959-197A-4DAD-B5B4-39B9C8F55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7" t="25630" r="21462" b="26298"/>
          <a:stretch/>
        </p:blipFill>
        <p:spPr bwMode="auto">
          <a:xfrm>
            <a:off x="5289262" y="1944131"/>
            <a:ext cx="1791520" cy="19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594366" y="1188382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600" dirty="0" err="1">
                <a:solidFill>
                  <a:srgbClr val="88398A"/>
                </a:solidFill>
              </a:rPr>
              <a:t>C</a:t>
            </a:r>
            <a:r>
              <a:rPr lang="en-US" sz="6600" dirty="0" err="1">
                <a:solidFill>
                  <a:schemeClr val="tx1"/>
                </a:solidFill>
              </a:rPr>
              <a:t>ollaborazione</a:t>
            </a:r>
            <a:br>
              <a:rPr lang="en-US" sz="6600" dirty="0">
                <a:solidFill>
                  <a:srgbClr val="88398A"/>
                </a:solidFill>
              </a:rPr>
            </a:br>
            <a:r>
              <a:rPr lang="en-US" sz="6600" dirty="0" err="1">
                <a:solidFill>
                  <a:srgbClr val="88398A"/>
                </a:solidFill>
              </a:rPr>
              <a:t>C</a:t>
            </a:r>
            <a:r>
              <a:rPr lang="en-US" sz="6600" dirty="0" err="1">
                <a:solidFill>
                  <a:schemeClr val="tx1"/>
                </a:solidFill>
              </a:rPr>
              <a:t>hiarezza</a:t>
            </a:r>
            <a:br>
              <a:rPr lang="en-US" sz="6600" dirty="0">
                <a:solidFill>
                  <a:srgbClr val="88398A"/>
                </a:solidFill>
              </a:rPr>
            </a:br>
            <a:r>
              <a:rPr lang="en-US" sz="6600" dirty="0" err="1">
                <a:solidFill>
                  <a:srgbClr val="88398A"/>
                </a:solidFill>
              </a:rPr>
              <a:t>C</a:t>
            </a:r>
            <a:r>
              <a:rPr lang="en-US" sz="6600" dirty="0" err="1">
                <a:solidFill>
                  <a:schemeClr val="tx1"/>
                </a:solidFill>
              </a:rPr>
              <a:t>ontrollo</a:t>
            </a:r>
            <a:endParaRPr lang="en" sz="6600" dirty="0">
              <a:solidFill>
                <a:schemeClr val="tx1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LMSans10-Regular"/>
              </a:rPr>
              <a:t>2. </a:t>
            </a:r>
            <a:r>
              <a:rPr lang="en-US" dirty="0">
                <a:solidFill>
                  <a:schemeClr val="tx1"/>
                </a:solidFill>
                <a:latin typeface="LMSans10-Regular"/>
              </a:rPr>
              <a:t>Flash talk </a:t>
            </a:r>
            <a:r>
              <a:rPr lang="en-US" dirty="0" err="1">
                <a:solidFill>
                  <a:schemeClr val="tx1"/>
                </a:solidFill>
                <a:latin typeface="LMSans10-Regular"/>
              </a:rPr>
              <a:t>su</a:t>
            </a:r>
            <a:br>
              <a:rPr lang="en-US" dirty="0">
                <a:latin typeface="LMSans10-Regular"/>
              </a:rPr>
            </a:br>
            <a:endParaRPr lang="en" dirty="0">
              <a:latin typeface="LMSans10-Regular"/>
            </a:endParaRPr>
          </a:p>
        </p:txBody>
      </p:sp>
      <p:pic>
        <p:nvPicPr>
          <p:cNvPr id="6" name="Google Shape;130;p23">
            <a:extLst>
              <a:ext uri="{FF2B5EF4-FFF2-40B4-BE49-F238E27FC236}">
                <a16:creationId xmlns:a16="http://schemas.microsoft.com/office/drawing/2014/main" id="{D128A66E-627C-4B07-9E85-735E3436F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631" y="622860"/>
            <a:ext cx="3584624" cy="29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1;p23">
            <a:extLst>
              <a:ext uri="{FF2B5EF4-FFF2-40B4-BE49-F238E27FC236}">
                <a16:creationId xmlns:a16="http://schemas.microsoft.com/office/drawing/2014/main" id="{F4138E4C-6809-4A55-A1A7-65D3B51DB8CD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rgbClr val="88398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04920" y="1949905"/>
            <a:ext cx="2532900" cy="1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79EBA6-7536-471C-A5B6-953484A22106}"/>
              </a:ext>
            </a:extLst>
          </p:cNvPr>
          <p:cNvSpPr/>
          <p:nvPr/>
        </p:nvSpPr>
        <p:spPr>
          <a:xfrm>
            <a:off x="623640" y="4195298"/>
            <a:ext cx="3629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http://slides.com/oh-greta/deck?ref=share#/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5335A-4C84-41E8-AC9A-9377712C3F13}"/>
              </a:ext>
            </a:extLst>
          </p:cNvPr>
          <p:cNvSpPr txBox="1"/>
          <p:nvPr/>
        </p:nvSpPr>
        <p:spPr>
          <a:xfrm>
            <a:off x="4171370" y="4184176"/>
            <a:ext cx="3490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Greta </a:t>
            </a:r>
            <a:r>
              <a:rPr lang="en-US" dirty="0" err="1"/>
              <a:t>Kaufeld</a:t>
            </a:r>
            <a:r>
              <a:rPr lang="en-US" dirty="0"/>
              <a:t>, PhD Max Planck Institute </a:t>
            </a:r>
          </a:p>
        </p:txBody>
      </p:sp>
    </p:spTree>
    <p:extLst>
      <p:ext uri="{BB962C8B-B14F-4D97-AF65-F5344CB8AC3E}">
        <p14:creationId xmlns:p14="http://schemas.microsoft.com/office/powerpoint/2010/main" val="14011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594366" y="1188382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6600" dirty="0" err="1">
                <a:solidFill>
                  <a:srgbClr val="88398A"/>
                </a:solidFill>
              </a:rPr>
              <a:t>Domande</a:t>
            </a:r>
            <a:r>
              <a:rPr lang="en-US" sz="6600" dirty="0">
                <a:solidFill>
                  <a:srgbClr val="88398A"/>
                </a:solidFill>
              </a:rPr>
              <a:t>?</a:t>
            </a:r>
            <a:endParaRPr lang="en" sz="6600" dirty="0">
              <a:solidFill>
                <a:schemeClr val="tx1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663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LMSans10-Regular"/>
              </a:rPr>
              <a:t>3. </a:t>
            </a:r>
            <a:r>
              <a:rPr lang="en-US" dirty="0">
                <a:solidFill>
                  <a:schemeClr val="tx1"/>
                </a:solidFill>
                <a:latin typeface="LMSans10-Regular"/>
              </a:rPr>
              <a:t>Workshop </a:t>
            </a:r>
            <a:r>
              <a:rPr lang="en-US" dirty="0" err="1">
                <a:solidFill>
                  <a:schemeClr val="tx1"/>
                </a:solidFill>
                <a:latin typeface="LMSans10-Regular"/>
              </a:rPr>
              <a:t>su</a:t>
            </a:r>
            <a:r>
              <a:rPr lang="en-US" dirty="0">
                <a:solidFill>
                  <a:schemeClr val="tx1"/>
                </a:solidFill>
                <a:latin typeface="LMSans10-Regular"/>
              </a:rPr>
              <a:t> </a:t>
            </a:r>
            <a:endParaRPr lang="en" dirty="0">
              <a:latin typeface="LMSans10-Regular"/>
            </a:endParaRPr>
          </a:p>
        </p:txBody>
      </p:sp>
      <p:pic>
        <p:nvPicPr>
          <p:cNvPr id="8" name="Picture 2" descr="Image result for rmarkdown logo">
            <a:extLst>
              <a:ext uri="{FF2B5EF4-FFF2-40B4-BE49-F238E27FC236}">
                <a16:creationId xmlns:a16="http://schemas.microsoft.com/office/drawing/2014/main" id="{14AD06F9-28D4-42FC-9D13-480AEDC4F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7" t="25630" r="21462" b="26298"/>
          <a:stretch/>
        </p:blipFill>
        <p:spPr bwMode="auto">
          <a:xfrm>
            <a:off x="4451062" y="759540"/>
            <a:ext cx="1791520" cy="19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57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E96E-91C7-42C1-87A4-05F3D691B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150" y="1051379"/>
            <a:ext cx="6900330" cy="1159800"/>
          </a:xfrm>
        </p:spPr>
        <p:txBody>
          <a:bodyPr/>
          <a:lstStyle/>
          <a:p>
            <a:r>
              <a:rPr lang="it-IT" sz="4000" dirty="0">
                <a:latin typeface="LMSans10-Regular"/>
              </a:rPr>
              <a:t>Grazie al nostro sponsor</a:t>
            </a:r>
            <a:br>
              <a:rPr lang="it-IT" sz="4000" dirty="0">
                <a:latin typeface="LMSans10-Regular"/>
              </a:rPr>
            </a:br>
            <a:r>
              <a:rPr lang="it-IT" sz="4000" dirty="0">
                <a:latin typeface="LMSans10-Regular"/>
              </a:rPr>
              <a:t>per ospitarci e offrirci</a:t>
            </a:r>
            <a:br>
              <a:rPr lang="it-IT" sz="4000" dirty="0">
                <a:latin typeface="LMSans10-Regular"/>
              </a:rPr>
            </a:br>
            <a:r>
              <a:rPr lang="it-IT" sz="4000" dirty="0">
                <a:latin typeface="LMSans10-Regular"/>
              </a:rPr>
              <a:t>la possibilità di riunirci</a:t>
            </a:r>
            <a:endParaRPr lang="en-US" sz="4000" dirty="0">
              <a:latin typeface="LMSans10-Regula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AA9EA-BDE8-4D14-BB03-B165EB616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8" t="21819" r="28868" b="21819"/>
          <a:stretch/>
        </p:blipFill>
        <p:spPr>
          <a:xfrm>
            <a:off x="6029115" y="871873"/>
            <a:ext cx="2110740" cy="2678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E0771-8AC8-491B-821B-52DA33B6ADC4}"/>
              </a:ext>
            </a:extLst>
          </p:cNvPr>
          <p:cNvSpPr txBox="1"/>
          <p:nvPr/>
        </p:nvSpPr>
        <p:spPr>
          <a:xfrm>
            <a:off x="689190" y="3604260"/>
            <a:ext cx="2813591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it-IT" sz="2000" dirty="0" err="1"/>
              <a:t>WiFi</a:t>
            </a:r>
            <a:endParaRPr lang="it-IT" sz="2000" dirty="0"/>
          </a:p>
          <a:p>
            <a:r>
              <a:rPr lang="it-IT" sz="2000" dirty="0"/>
              <a:t>User: </a:t>
            </a:r>
            <a:r>
              <a:rPr lang="en-US" sz="2000" dirty="0"/>
              <a:t>IC406 guest</a:t>
            </a:r>
            <a:endParaRPr lang="it-IT" sz="2000" dirty="0"/>
          </a:p>
          <a:p>
            <a:r>
              <a:rPr lang="it-IT" sz="2000" dirty="0"/>
              <a:t>Password:  </a:t>
            </a:r>
            <a:r>
              <a:rPr lang="en-US" dirty="0"/>
              <a:t> </a:t>
            </a:r>
            <a:r>
              <a:rPr lang="en-US" sz="2000" dirty="0"/>
              <a:t>ic406guest</a:t>
            </a:r>
          </a:p>
        </p:txBody>
      </p:sp>
    </p:spTree>
    <p:extLst>
      <p:ext uri="{BB962C8B-B14F-4D97-AF65-F5344CB8AC3E}">
        <p14:creationId xmlns:p14="http://schemas.microsoft.com/office/powerpoint/2010/main" val="461960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6E0E-4C42-40AC-B1D6-352CAC720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Prima di </a:t>
            </a:r>
            <a:r>
              <a:rPr lang="en-US" dirty="0" err="1"/>
              <a:t>iniziare</a:t>
            </a:r>
            <a:r>
              <a:rPr lang="en-US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7C04A-8C2D-4BBC-8439-B7171E7E0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50" y="1902790"/>
            <a:ext cx="7632000" cy="784800"/>
          </a:xfrm>
        </p:spPr>
        <p:txBody>
          <a:bodyPr/>
          <a:lstStyle/>
          <a:p>
            <a:r>
              <a:rPr lang="en-US" sz="2400" dirty="0" err="1"/>
              <a:t>Quanti</a:t>
            </a:r>
            <a:r>
              <a:rPr lang="en-US" sz="2400" dirty="0"/>
              <a:t> di </a:t>
            </a:r>
            <a:r>
              <a:rPr lang="en-US" sz="2400" dirty="0" err="1"/>
              <a:t>voi</a:t>
            </a:r>
            <a:r>
              <a:rPr lang="en-US" sz="2400" dirty="0"/>
              <a:t> </a:t>
            </a:r>
            <a:r>
              <a:rPr lang="en-US" sz="2400" dirty="0" err="1"/>
              <a:t>hanno</a:t>
            </a:r>
            <a:r>
              <a:rPr lang="en-US" sz="2400" dirty="0"/>
              <a:t> </a:t>
            </a:r>
            <a:r>
              <a:rPr lang="en-US" sz="2400" dirty="0" err="1"/>
              <a:t>esperienza</a:t>
            </a:r>
            <a:r>
              <a:rPr lang="en-US" sz="2400" dirty="0"/>
              <a:t> con R?</a:t>
            </a:r>
          </a:p>
        </p:txBody>
      </p:sp>
    </p:spTree>
    <p:extLst>
      <p:ext uri="{BB962C8B-B14F-4D97-AF65-F5344CB8AC3E}">
        <p14:creationId xmlns:p14="http://schemas.microsoft.com/office/powerpoint/2010/main" val="399432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IDE*</a:t>
            </a:r>
            <a:endParaRPr sz="18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3022C-B4C6-40D5-8952-B90386F16A3A}"/>
              </a:ext>
            </a:extLst>
          </p:cNvPr>
          <p:cNvSpPr txBox="1"/>
          <p:nvPr/>
        </p:nvSpPr>
        <p:spPr>
          <a:xfrm>
            <a:off x="4742616" y="4850963"/>
            <a:ext cx="320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*integrated development environment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3110"/>
          <a:stretch/>
        </p:blipFill>
        <p:spPr>
          <a:xfrm>
            <a:off x="2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 dirty="0">
                <a:solidFill>
                  <a:schemeClr val="lt1"/>
                </a:solidFill>
              </a:rPr>
              <a:t>Coding in R </a:t>
            </a:r>
            <a:r>
              <a:rPr lang="en-US" sz="6000" dirty="0">
                <a:solidFill>
                  <a:schemeClr val="lt1"/>
                </a:solidFill>
              </a:rPr>
              <a:t>Studio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B4B72-BE08-43AF-9ED4-71A18DF0ED84}"/>
              </a:ext>
            </a:extLst>
          </p:cNvPr>
          <p:cNvSpPr txBox="1"/>
          <p:nvPr/>
        </p:nvSpPr>
        <p:spPr>
          <a:xfrm>
            <a:off x="632460" y="3611880"/>
            <a:ext cx="2066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53EFC-47C6-443A-84AC-25BA128CD409}"/>
              </a:ext>
            </a:extLst>
          </p:cNvPr>
          <p:cNvSpPr txBox="1"/>
          <p:nvPr/>
        </p:nvSpPr>
        <p:spPr>
          <a:xfrm>
            <a:off x="632459" y="1451997"/>
            <a:ext cx="152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Editor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496A58-95A6-4903-B305-E186454ED8F3}"/>
              </a:ext>
            </a:extLst>
          </p:cNvPr>
          <p:cNvSpPr txBox="1">
            <a:spLocks/>
          </p:cNvSpPr>
          <p:nvPr/>
        </p:nvSpPr>
        <p:spPr>
          <a:xfrm>
            <a:off x="902550" y="1902790"/>
            <a:ext cx="7632000" cy="7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/>
              <a:t>Scaricare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dirty="0"/>
              <a:t>ritacosoli/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8B7-1A8C-4747-8D96-8418ABB273CB}"/>
              </a:ext>
            </a:extLst>
          </p:cNvPr>
          <p:cNvSpPr/>
          <p:nvPr/>
        </p:nvSpPr>
        <p:spPr>
          <a:xfrm>
            <a:off x="1895626" y="907465"/>
            <a:ext cx="57951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88398A"/>
                </a:solidFill>
                <a:latin typeface="Helvetica Neue"/>
                <a:sym typeface="Helvetica Neue"/>
              </a:rPr>
              <a:t>Se non </a:t>
            </a:r>
            <a:r>
              <a:rPr lang="en-US" sz="4000" b="1" dirty="0" err="1">
                <a:solidFill>
                  <a:srgbClr val="88398A"/>
                </a:solidFill>
                <a:latin typeface="Helvetica Neue"/>
                <a:sym typeface="Helvetica Neue"/>
              </a:rPr>
              <a:t>l’avete</a:t>
            </a:r>
            <a:r>
              <a:rPr lang="en-US" sz="4000" b="1" dirty="0">
                <a:solidFill>
                  <a:srgbClr val="88398A"/>
                </a:solidFill>
                <a:latin typeface="Helvetica Neue"/>
                <a:sym typeface="Helvetica Neue"/>
              </a:rPr>
              <a:t> </a:t>
            </a:r>
            <a:r>
              <a:rPr lang="en-US" sz="4000" b="1" dirty="0" err="1">
                <a:solidFill>
                  <a:srgbClr val="88398A"/>
                </a:solidFill>
                <a:latin typeface="Helvetica Neue"/>
                <a:sym typeface="Helvetica Neue"/>
              </a:rPr>
              <a:t>già</a:t>
            </a:r>
            <a:r>
              <a:rPr lang="en-US" sz="4000" b="1" dirty="0">
                <a:solidFill>
                  <a:srgbClr val="88398A"/>
                </a:solidFill>
                <a:latin typeface="Helvetica Neue"/>
                <a:sym typeface="Helvetica Neue"/>
              </a:rPr>
              <a:t> </a:t>
            </a:r>
            <a:r>
              <a:rPr lang="en-US" sz="4000" b="1" dirty="0" err="1">
                <a:solidFill>
                  <a:srgbClr val="88398A"/>
                </a:solidFill>
                <a:latin typeface="Helvetica Neue"/>
                <a:sym typeface="Helvetica Neue"/>
              </a:rPr>
              <a:t>fatto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B422B-D66B-487B-992F-C956BEF09BB1}"/>
              </a:ext>
            </a:extLst>
          </p:cNvPr>
          <p:cNvSpPr txBox="1"/>
          <p:nvPr/>
        </p:nvSpPr>
        <p:spPr>
          <a:xfrm>
            <a:off x="689190" y="3604260"/>
            <a:ext cx="2813591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it-IT" sz="2000" dirty="0" err="1"/>
              <a:t>WiFi</a:t>
            </a:r>
            <a:endParaRPr lang="it-IT" sz="2000" dirty="0"/>
          </a:p>
          <a:p>
            <a:r>
              <a:rPr lang="it-IT" sz="2000" dirty="0"/>
              <a:t>User: </a:t>
            </a:r>
            <a:r>
              <a:rPr lang="en-US" sz="2000" dirty="0"/>
              <a:t>IC406 guest</a:t>
            </a:r>
            <a:endParaRPr lang="it-IT" sz="2000" dirty="0"/>
          </a:p>
          <a:p>
            <a:r>
              <a:rPr lang="it-IT" sz="2000" dirty="0"/>
              <a:t>Password:  </a:t>
            </a:r>
            <a:r>
              <a:rPr lang="en-US" dirty="0"/>
              <a:t> </a:t>
            </a:r>
            <a:r>
              <a:rPr lang="en-US" sz="2000" dirty="0"/>
              <a:t>ic406guest</a:t>
            </a:r>
          </a:p>
        </p:txBody>
      </p:sp>
    </p:spTree>
    <p:extLst>
      <p:ext uri="{BB962C8B-B14F-4D97-AF65-F5344CB8AC3E}">
        <p14:creationId xmlns:p14="http://schemas.microsoft.com/office/powerpoint/2010/main" val="193123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04D9-0BBA-4CAA-8E1C-793AD6870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>
                <a:latin typeface="LMSans10-Regular"/>
              </a:rPr>
              <a:t>Programma</a:t>
            </a:r>
            <a:r>
              <a:rPr lang="en-US" sz="4000" dirty="0">
                <a:latin typeface="LMSans10-Regular"/>
              </a:rPr>
              <a:t> di </a:t>
            </a:r>
            <a:r>
              <a:rPr lang="en-US" sz="4000" dirty="0" err="1">
                <a:latin typeface="LMSans10-Regular"/>
              </a:rPr>
              <a:t>oggi</a:t>
            </a:r>
            <a:endParaRPr lang="en-US" sz="4000" dirty="0">
              <a:latin typeface="LMSans10-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B334C-2E63-4D7B-8356-D0AB6CA82868}"/>
              </a:ext>
            </a:extLst>
          </p:cNvPr>
          <p:cNvSpPr txBox="1"/>
          <p:nvPr/>
        </p:nvSpPr>
        <p:spPr>
          <a:xfrm>
            <a:off x="1104900" y="2141220"/>
            <a:ext cx="6659195" cy="2303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562457"/>
              </a:buClr>
              <a:buSzPct val="100000"/>
            </a:pP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18:15		</a:t>
            </a:r>
            <a:r>
              <a:rPr lang="it-IT" sz="2000" b="1" dirty="0">
                <a:solidFill>
                  <a:srgbClr val="181818"/>
                </a:solidFill>
                <a:latin typeface="LMSans10-Regular"/>
                <a:sym typeface="Helvetica Neue"/>
              </a:rPr>
              <a:t>R-Ladies Bari</a:t>
            </a: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: chi siamo e in cosa crediamo</a:t>
            </a:r>
          </a:p>
          <a:p>
            <a:pPr>
              <a:lnSpc>
                <a:spcPct val="150000"/>
              </a:lnSpc>
              <a:buClr>
                <a:srgbClr val="562457"/>
              </a:buClr>
              <a:buSzPct val="100000"/>
            </a:pP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18:30		Workshop su Data </a:t>
            </a:r>
            <a:r>
              <a:rPr lang="it-IT" sz="2000" dirty="0" err="1">
                <a:solidFill>
                  <a:srgbClr val="181818"/>
                </a:solidFill>
                <a:latin typeface="LMSans10-Regular"/>
                <a:sym typeface="Helvetica Neue"/>
              </a:rPr>
              <a:t>Visualization</a:t>
            </a:r>
            <a:endParaRPr lang="it-IT" sz="2000" dirty="0">
              <a:solidFill>
                <a:srgbClr val="181818"/>
              </a:solidFill>
              <a:latin typeface="LMSans10-Regular"/>
              <a:sym typeface="Helvetica Neue"/>
            </a:endParaRPr>
          </a:p>
          <a:p>
            <a:pPr>
              <a:lnSpc>
                <a:spcPct val="150000"/>
              </a:lnSpc>
              <a:buClr>
                <a:srgbClr val="562457"/>
              </a:buClr>
              <a:buSzPct val="100000"/>
            </a:pP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20:00		Focaccia e chiacchiere (</a:t>
            </a:r>
            <a:r>
              <a:rPr lang="it-IT" sz="2000" dirty="0" err="1">
                <a:solidFill>
                  <a:srgbClr val="181818"/>
                </a:solidFill>
                <a:latin typeface="LMSans10-Regular"/>
                <a:sym typeface="Helvetica Neue"/>
              </a:rPr>
              <a:t>aka</a:t>
            </a: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 </a:t>
            </a:r>
            <a:r>
              <a:rPr lang="it-IT" sz="2000" b="1" dirty="0">
                <a:solidFill>
                  <a:srgbClr val="181818"/>
                </a:solidFill>
                <a:latin typeface="LMSans10-Regular"/>
                <a:sym typeface="Helvetica Neue"/>
              </a:rPr>
              <a:t>Networking</a:t>
            </a: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)</a:t>
            </a:r>
          </a:p>
          <a:p>
            <a:pPr>
              <a:lnSpc>
                <a:spcPct val="150000"/>
              </a:lnSpc>
              <a:buClr>
                <a:srgbClr val="562457"/>
              </a:buClr>
              <a:buSzPct val="100000"/>
            </a:pP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20:45		Tutti a casa!</a:t>
            </a:r>
            <a:r>
              <a:rPr lang="it-IT" sz="1800" dirty="0"/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81126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>
                <a:latin typeface="LMSans10-Regular"/>
              </a:rPr>
              <a:t>1. </a:t>
            </a:r>
            <a:r>
              <a:rPr lang="en-US" sz="4000" dirty="0">
                <a:latin typeface="LMSans10-Regular"/>
              </a:rPr>
              <a:t>R-Ladies Bari:</a:t>
            </a:r>
            <a:endParaRPr lang="en" sz="4000" dirty="0">
              <a:latin typeface="LMSans10-Regular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19256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LMSans10-Regular"/>
              </a:rPr>
              <a:t>Chi </a:t>
            </a:r>
            <a:r>
              <a:rPr lang="en-US" sz="2400" dirty="0" err="1">
                <a:latin typeface="LMSans10-Regular"/>
              </a:rPr>
              <a:t>siamo</a:t>
            </a:r>
            <a:r>
              <a:rPr lang="en-US" sz="2400" dirty="0">
                <a:latin typeface="LMSans10-Regular"/>
              </a:rPr>
              <a:t> e in </a:t>
            </a:r>
            <a:r>
              <a:rPr lang="en-US" sz="2400" dirty="0" err="1">
                <a:latin typeface="LMSans10-Regular"/>
              </a:rPr>
              <a:t>cosa</a:t>
            </a:r>
            <a:r>
              <a:rPr lang="en-US" sz="2400" dirty="0">
                <a:latin typeface="LMSans10-Regular"/>
              </a:rPr>
              <a:t> </a:t>
            </a:r>
            <a:r>
              <a:rPr lang="en-US" sz="2400" dirty="0" err="1">
                <a:latin typeface="LMSans10-Regular"/>
              </a:rPr>
              <a:t>crediamo</a:t>
            </a:r>
            <a:endParaRPr lang="en" sz="2400" dirty="0">
              <a:latin typeface="LMSans10-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95A2D-D0BC-414A-BAA4-761F12F2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30" y="693420"/>
            <a:ext cx="1878330" cy="1878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LMSans10-Regular"/>
              </a:rPr>
              <a:t>R-Ladies Bari è un local chapter di </a:t>
            </a:r>
            <a:br>
              <a:rPr lang="en" sz="3600" dirty="0">
                <a:solidFill>
                  <a:srgbClr val="88398A"/>
                </a:solidFill>
                <a:latin typeface="LMSans10-Regular"/>
              </a:rPr>
            </a:br>
            <a:r>
              <a:rPr lang="en-US" sz="3600" dirty="0">
                <a:solidFill>
                  <a:srgbClr val="88398A"/>
                </a:solidFill>
                <a:latin typeface="LMSans10-Regular"/>
              </a:rPr>
              <a:t>R-Ladies Global</a:t>
            </a:r>
            <a:endParaRPr lang="en" sz="3600" dirty="0">
              <a:solidFill>
                <a:srgbClr val="88398A"/>
              </a:solidFill>
              <a:latin typeface="LMSans10-Regular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586325"/>
            <a:ext cx="7484235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000" dirty="0">
                <a:latin typeface="LMSans10-Regular"/>
              </a:rPr>
              <a:t>R-Ladies </a:t>
            </a:r>
            <a:r>
              <a:rPr lang="en-US" sz="2000" dirty="0" err="1">
                <a:latin typeface="LMSans10-Regular"/>
              </a:rPr>
              <a:t>fu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creato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nel</a:t>
            </a:r>
            <a:r>
              <a:rPr lang="en-US" sz="2000" dirty="0">
                <a:latin typeface="LMSans10-Regular"/>
              </a:rPr>
              <a:t> 2012 a </a:t>
            </a:r>
            <a:r>
              <a:rPr lang="en-US" sz="2000" i="1" dirty="0">
                <a:latin typeface="LMSans10-Regular"/>
              </a:rPr>
              <a:t>San Francisco </a:t>
            </a:r>
            <a:r>
              <a:rPr lang="en-US" sz="2000" dirty="0">
                <a:latin typeface="LMSans10-Regular"/>
              </a:rPr>
              <a:t>da </a:t>
            </a:r>
            <a:r>
              <a:rPr lang="en-US" sz="2000" b="1" dirty="0">
                <a:latin typeface="LMSans10-Regular"/>
              </a:rPr>
              <a:t>Gabriela de</a:t>
            </a:r>
          </a:p>
          <a:p>
            <a:pPr>
              <a:buNone/>
            </a:pPr>
            <a:r>
              <a:rPr lang="en-US" sz="2000" b="1" dirty="0">
                <a:latin typeface="LMSans10-Regular"/>
              </a:rPr>
              <a:t>Queiroz </a:t>
            </a:r>
            <a:r>
              <a:rPr lang="en-US" sz="2000" dirty="0">
                <a:latin typeface="LMSans10-Regular"/>
              </a:rPr>
              <a:t>e </a:t>
            </a:r>
            <a:r>
              <a:rPr lang="en-US" sz="2000" dirty="0" err="1">
                <a:latin typeface="LMSans10-Regular"/>
              </a:rPr>
              <a:t>fu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il</a:t>
            </a:r>
            <a:r>
              <a:rPr lang="en-US" sz="2000" dirty="0">
                <a:latin typeface="LMSans10-Regular"/>
              </a:rPr>
              <a:t> primo </a:t>
            </a:r>
            <a:r>
              <a:rPr lang="en-US" sz="2000" dirty="0" err="1">
                <a:latin typeface="LMSans10-Regular"/>
              </a:rPr>
              <a:t>gruppo</a:t>
            </a:r>
            <a:r>
              <a:rPr lang="en-US" sz="2000" dirty="0">
                <a:latin typeface="LMSans10-Regular"/>
              </a:rPr>
              <a:t> di R user con focus verso le </a:t>
            </a:r>
            <a:r>
              <a:rPr lang="en-US" sz="2000" dirty="0" err="1">
                <a:latin typeface="LMSans10-Regular"/>
              </a:rPr>
              <a:t>donne</a:t>
            </a:r>
            <a:r>
              <a:rPr lang="en-US" sz="2000" dirty="0">
                <a:latin typeface="LMSans10-Regular"/>
              </a:rPr>
              <a:t>.</a:t>
            </a:r>
          </a:p>
          <a:p>
            <a:pPr>
              <a:buNone/>
            </a:pPr>
            <a:endParaRPr lang="en-US" sz="2000" dirty="0">
              <a:latin typeface="LMSans10-Regular"/>
            </a:endParaRPr>
          </a:p>
        </p:txBody>
      </p:sp>
      <p:pic>
        <p:nvPicPr>
          <p:cNvPr id="5" name="Picture 2" descr="Image result for san francisco">
            <a:extLst>
              <a:ext uri="{FF2B5EF4-FFF2-40B4-BE49-F238E27FC236}">
                <a16:creationId xmlns:a16="http://schemas.microsoft.com/office/drawing/2014/main" id="{1411808A-1D6E-4915-93CE-D65E8FE9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1" y="2459366"/>
            <a:ext cx="3332162" cy="24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gabriela de queiroz">
            <a:extLst>
              <a:ext uri="{FF2B5EF4-FFF2-40B4-BE49-F238E27FC236}">
                <a16:creationId xmlns:a16="http://schemas.microsoft.com/office/drawing/2014/main" id="{182262F8-9FC4-4FD9-A74C-F5F1184FA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9" y="2459366"/>
            <a:ext cx="1838641" cy="183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7DC90-3396-41E8-84FF-A7B4F004A92E}"/>
              </a:ext>
            </a:extLst>
          </p:cNvPr>
          <p:cNvSpPr txBox="1"/>
          <p:nvPr/>
        </p:nvSpPr>
        <p:spPr>
          <a:xfrm>
            <a:off x="5052060" y="4368819"/>
            <a:ext cx="3701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MSans10-Regular"/>
              </a:rPr>
              <a:t>Sr. Developer Advocate/</a:t>
            </a:r>
          </a:p>
          <a:p>
            <a:r>
              <a:rPr lang="en-US" dirty="0">
                <a:latin typeface="LMSans10-Regular"/>
              </a:rPr>
              <a:t>Sr. Engineering &amp; Data Science Manager @ </a:t>
            </a:r>
            <a:r>
              <a:rPr lang="en-US" b="1" dirty="0">
                <a:latin typeface="LMSans10-Regular"/>
              </a:rPr>
              <a:t>IBM</a:t>
            </a:r>
            <a:r>
              <a:rPr lang="it-IT" dirty="0">
                <a:latin typeface="LMSans10-Regular"/>
              </a:rPr>
              <a:t> </a:t>
            </a:r>
            <a:endParaRPr lang="en-US" dirty="0">
              <a:latin typeface="LMSans10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114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LMSans10-Regular"/>
              </a:rPr>
              <a:t>R-Ladies Bari è un local chapter di </a:t>
            </a:r>
            <a:br>
              <a:rPr lang="en" sz="3600" dirty="0">
                <a:solidFill>
                  <a:srgbClr val="88398A"/>
                </a:solidFill>
                <a:latin typeface="LMSans10-Regular"/>
              </a:rPr>
            </a:br>
            <a:r>
              <a:rPr lang="en-US" sz="3600" dirty="0">
                <a:solidFill>
                  <a:srgbClr val="88398A"/>
                </a:solidFill>
                <a:latin typeface="LMSans10-Regular"/>
              </a:rPr>
              <a:t>R-Ladies Global</a:t>
            </a:r>
            <a:endParaRPr lang="en" sz="3600" dirty="0">
              <a:solidFill>
                <a:srgbClr val="88398A"/>
              </a:solidFill>
              <a:latin typeface="LMSans10-Regular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586325"/>
            <a:ext cx="7895716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000" dirty="0">
                <a:latin typeface="LMSans10-Regular"/>
              </a:rPr>
              <a:t>Ad </a:t>
            </a:r>
            <a:r>
              <a:rPr lang="en-US" sz="2000" dirty="0" err="1">
                <a:latin typeface="LMSans10-Regular"/>
              </a:rPr>
              <a:t>oggi</a:t>
            </a:r>
            <a:r>
              <a:rPr lang="en-US" sz="2000" dirty="0">
                <a:latin typeface="LMSans10-Regular"/>
              </a:rPr>
              <a:t>, </a:t>
            </a:r>
            <a:r>
              <a:rPr lang="en-US" sz="2000" dirty="0" err="1">
                <a:latin typeface="LMSans10-Regular"/>
              </a:rPr>
              <a:t>il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concetto</a:t>
            </a:r>
            <a:r>
              <a:rPr lang="en-US" sz="2000" dirty="0">
                <a:latin typeface="LMSans10-Regular"/>
              </a:rPr>
              <a:t> di </a:t>
            </a:r>
            <a:r>
              <a:rPr lang="en-US" sz="2000" i="1" dirty="0">
                <a:latin typeface="LMSans10-Regular"/>
              </a:rPr>
              <a:t>R Ladies </a:t>
            </a:r>
            <a:r>
              <a:rPr lang="en-US" sz="2000" dirty="0" err="1">
                <a:latin typeface="LMSans10-Regular"/>
              </a:rPr>
              <a:t>si</a:t>
            </a:r>
            <a:r>
              <a:rPr lang="en-US" sz="2000" dirty="0">
                <a:latin typeface="LMSans10-Regular"/>
              </a:rPr>
              <a:t> </a:t>
            </a:r>
            <a:r>
              <a:rPr lang="it-IT" sz="2000" dirty="0">
                <a:latin typeface="LMSans10-Regular"/>
              </a:rPr>
              <a:t>è esteso a livello globale e comprende 180 gruppi attivi</a:t>
            </a:r>
            <a:r>
              <a:rPr lang="en-US" sz="2000" dirty="0">
                <a:latin typeface="LMSans10-Regular"/>
              </a:rPr>
              <a:t>.</a:t>
            </a:r>
          </a:p>
          <a:p>
            <a:pPr>
              <a:buNone/>
            </a:pPr>
            <a:r>
              <a:rPr lang="fr-FR" sz="2000" dirty="0">
                <a:latin typeface="LMSans10-Regular"/>
              </a:rPr>
              <a:t>source: </a:t>
            </a:r>
            <a:r>
              <a:rPr lang="en-US" sz="2000" dirty="0">
                <a:latin typeface="LMSans10-Regular"/>
                <a:hlinkClick r:id="rId3"/>
              </a:rPr>
              <a:t>https://gqueiroz.shinyapps.io/rshinylady/</a:t>
            </a:r>
            <a:endParaRPr lang="en-US" sz="2000" dirty="0">
              <a:latin typeface="LMSans10-Regular"/>
            </a:endParaRPr>
          </a:p>
          <a:p>
            <a:pPr>
              <a:buNone/>
            </a:pPr>
            <a:endParaRPr lang="it-IT" sz="2000" dirty="0">
              <a:latin typeface="LMSans10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46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LMSans10-Regular"/>
              </a:rPr>
              <a:t>R-Ladies Bari è un local chapter di </a:t>
            </a:r>
            <a:br>
              <a:rPr lang="en" sz="3600" dirty="0">
                <a:solidFill>
                  <a:srgbClr val="88398A"/>
                </a:solidFill>
                <a:latin typeface="LMSans10-Regular"/>
              </a:rPr>
            </a:br>
            <a:r>
              <a:rPr lang="en-US" sz="3600" dirty="0">
                <a:solidFill>
                  <a:srgbClr val="88398A"/>
                </a:solidFill>
                <a:latin typeface="LMSans10-Regular"/>
              </a:rPr>
              <a:t>R-Ladies Global</a:t>
            </a:r>
            <a:endParaRPr lang="en" sz="3600" dirty="0">
              <a:solidFill>
                <a:srgbClr val="88398A"/>
              </a:solidFill>
              <a:latin typeface="LMSans10-Regular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586325"/>
            <a:ext cx="7979535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it-IT" sz="2000" b="1" dirty="0">
                <a:latin typeface="LMSans10-Regular"/>
              </a:rPr>
              <a:t>C</a:t>
            </a:r>
            <a:r>
              <a:rPr lang="en-US" sz="2000" b="1" dirty="0">
                <a:latin typeface="LMSans10-Regular"/>
              </a:rPr>
              <a:t>ode of Conduct</a:t>
            </a:r>
            <a:r>
              <a:rPr lang="en-US" sz="2000" dirty="0">
                <a:latin typeface="LMSans10-Regular"/>
              </a:rPr>
              <a:t>: </a:t>
            </a:r>
            <a:r>
              <a:rPr lang="en-US" sz="2000" dirty="0">
                <a:latin typeface="LMSans10-Regular"/>
                <a:hlinkClick r:id="rId3"/>
              </a:rPr>
              <a:t>https://rladies.org/code-of-conduct/</a:t>
            </a:r>
            <a:endParaRPr lang="en-US" sz="2000" dirty="0">
              <a:latin typeface="LMSans10-Regular"/>
            </a:endParaRPr>
          </a:p>
          <a:p>
            <a:pPr>
              <a:buNone/>
            </a:pPr>
            <a:endParaRPr lang="en" sz="2000" dirty="0">
              <a:latin typeface="LMSans10-Regular"/>
            </a:endParaRPr>
          </a:p>
          <a:p>
            <a:pPr>
              <a:buNone/>
            </a:pPr>
            <a:endParaRPr lang="en" sz="2000" dirty="0">
              <a:latin typeface="LMSans10-Regular"/>
            </a:endParaRPr>
          </a:p>
          <a:p>
            <a:pPr>
              <a:buNone/>
            </a:pPr>
            <a:r>
              <a:rPr lang="en-US" sz="2000" dirty="0" err="1">
                <a:latin typeface="LMSans10-Regular"/>
              </a:rPr>
              <a:t>Offre</a:t>
            </a:r>
            <a:r>
              <a:rPr lang="en" sz="2000" dirty="0">
                <a:latin typeface="LMSans10-Regular"/>
              </a:rPr>
              <a:t> </a:t>
            </a:r>
            <a:r>
              <a:rPr lang="en" sz="2000" b="1" dirty="0">
                <a:latin typeface="LMSans10-Regular"/>
              </a:rPr>
              <a:t>un luogo dove sentir</a:t>
            </a:r>
            <a:r>
              <a:rPr lang="en-US" sz="2000" b="1" dirty="0" err="1">
                <a:latin typeface="LMSans10-Regular"/>
              </a:rPr>
              <a:t>si</a:t>
            </a:r>
            <a:r>
              <a:rPr lang="en-US" sz="2000" b="1" dirty="0">
                <a:latin typeface="LMSans10-Regular"/>
              </a:rPr>
              <a:t> a proprio </a:t>
            </a:r>
            <a:r>
              <a:rPr lang="en-US" sz="2000" b="1" dirty="0" err="1">
                <a:latin typeface="LMSans10-Regular"/>
              </a:rPr>
              <a:t>agio</a:t>
            </a:r>
            <a:r>
              <a:rPr lang="en-US" sz="2000" b="1" dirty="0">
                <a:latin typeface="LMSans10-Regular"/>
              </a:rPr>
              <a:t> e al </a:t>
            </a:r>
            <a:r>
              <a:rPr lang="en-US" sz="2000" b="1" dirty="0" err="1">
                <a:latin typeface="LMSans10-Regular"/>
              </a:rPr>
              <a:t>sicuro</a:t>
            </a:r>
            <a:r>
              <a:rPr lang="en-US" sz="2000" b="1" dirty="0">
                <a:latin typeface="LMSans10-Regular"/>
              </a:rPr>
              <a:t>.</a:t>
            </a:r>
          </a:p>
          <a:p>
            <a:pPr>
              <a:buNone/>
            </a:pPr>
            <a:endParaRPr lang="en-US" sz="2000" dirty="0">
              <a:latin typeface="LMSans10-Regular"/>
            </a:endParaRPr>
          </a:p>
          <a:p>
            <a:pPr>
              <a:buNone/>
            </a:pPr>
            <a:r>
              <a:rPr lang="en-US" sz="2000" b="1" dirty="0">
                <a:latin typeface="LMSans10-Regular"/>
              </a:rPr>
              <a:t>Zero </a:t>
            </a:r>
            <a:r>
              <a:rPr lang="en-US" sz="2000" b="1" dirty="0" err="1">
                <a:latin typeface="LMSans10-Regular"/>
              </a:rPr>
              <a:t>tolleranza</a:t>
            </a:r>
            <a:r>
              <a:rPr lang="en-US" sz="2000" b="1" dirty="0">
                <a:latin typeface="LMSans10-Regular"/>
              </a:rPr>
              <a:t> </a:t>
            </a:r>
            <a:r>
              <a:rPr lang="en-US" sz="2000" dirty="0">
                <a:latin typeface="LMSans10-Regular"/>
              </a:rPr>
              <a:t>verso: </a:t>
            </a:r>
          </a:p>
          <a:p>
            <a:pPr>
              <a:buNone/>
            </a:pPr>
            <a:r>
              <a:rPr lang="en-US" sz="2000" dirty="0" err="1">
                <a:latin typeface="LMSans10-Regular"/>
              </a:rPr>
              <a:t>comportamenti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considerati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offensivi</a:t>
            </a:r>
            <a:r>
              <a:rPr lang="en-US" sz="2000" dirty="0">
                <a:latin typeface="LMSans10-Regular"/>
              </a:rPr>
              <a:t> o </a:t>
            </a:r>
            <a:r>
              <a:rPr lang="en-US" sz="2000" dirty="0" err="1">
                <a:latin typeface="LMSans10-Regular"/>
              </a:rPr>
              <a:t>inappropriati</a:t>
            </a:r>
            <a:endParaRPr lang="en" sz="2000" dirty="0">
              <a:latin typeface="LMSans10-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F2AF1-C41E-4966-BD97-FB813020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01" y="3107234"/>
            <a:ext cx="1587259" cy="11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88398A"/>
                </a:solidFill>
              </a:rPr>
              <a:t>Perché siamo qui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it-IT" sz="2000" dirty="0" err="1">
                <a:solidFill>
                  <a:schemeClr val="tx1"/>
                </a:solidFill>
                <a:latin typeface="LMSans10-Regular"/>
              </a:rPr>
              <a:t>Women</a:t>
            </a:r>
            <a:r>
              <a:rPr lang="it-IT" sz="2000" dirty="0">
                <a:solidFill>
                  <a:schemeClr val="tx1"/>
                </a:solidFill>
                <a:latin typeface="LMSans10-Regular"/>
              </a:rPr>
              <a:t> leadership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tx1"/>
                </a:solidFill>
                <a:latin typeface="LMSans10-Regular"/>
              </a:rPr>
              <a:t>Community globale 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tx1"/>
                </a:solidFill>
                <a:latin typeface="LMSans10-Regular"/>
              </a:rPr>
              <a:t>Passione  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tx1"/>
                </a:solidFill>
                <a:latin typeface="LMSans10-Regular"/>
              </a:rPr>
              <a:t>Punto di riferimento</a:t>
            </a:r>
          </a:p>
          <a:p>
            <a:pPr marL="457200" lvl="0" indent="-342900">
              <a:lnSpc>
                <a:spcPct val="150000"/>
              </a:lnSpc>
              <a:buSzPts val="1800"/>
            </a:pPr>
            <a:r>
              <a:rPr lang="it-IT" sz="2000" dirty="0">
                <a:solidFill>
                  <a:schemeClr val="tx1"/>
                </a:solidFill>
                <a:latin typeface="LMSans10-Regular"/>
              </a:rPr>
              <a:t>Nuove idee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88398A"/>
              </a:solidFill>
            </a:endParaRPr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250925" y="245520"/>
            <a:ext cx="719923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 dirty="0">
                <a:solidFill>
                  <a:srgbClr val="88398A"/>
                </a:solidFill>
              </a:rPr>
              <a:t>La nostra mission </a:t>
            </a:r>
            <a:r>
              <a:rPr lang="en" sz="3600" dirty="0"/>
              <a:t>è semplice</a:t>
            </a:r>
            <a:br>
              <a:rPr lang="en" sz="3600" dirty="0"/>
            </a:br>
            <a:endParaRPr sz="3600" dirty="0"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FFFFF"/>
                </a:solidFill>
              </a:rPr>
              <a:t>I nostri obiettivi</a:t>
            </a:r>
            <a:endParaRPr b="1" dirty="0">
              <a:solidFill>
                <a:srgbClr val="FFFFFF"/>
              </a:solidFill>
            </a:endParaRPr>
          </a:p>
          <a:p>
            <a:pPr marL="400050" indent="-285750"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Opportunità di </a:t>
            </a:r>
            <a:r>
              <a:rPr lang="it-IT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crescita</a:t>
            </a: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: </a:t>
            </a:r>
            <a:r>
              <a:rPr lang="it-IT" sz="20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mentorship</a:t>
            </a: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 &amp; apprendimento</a:t>
            </a:r>
          </a:p>
          <a:p>
            <a:pPr marL="400050" indent="-285750"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Opportunità per conoscersi e supportarsi: </a:t>
            </a:r>
            <a:r>
              <a:rPr lang="it-IT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network</a:t>
            </a:r>
          </a:p>
          <a:p>
            <a:pPr marL="400050" indent="-285750"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Opportunità di sentirsi parte di un gruppo: </a:t>
            </a:r>
            <a:r>
              <a:rPr lang="it-IT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community</a:t>
            </a:r>
            <a:endParaRPr lang="it-IT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061665" y="3621272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F68999-8D01-4059-BB2F-968E8EE9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63" y="0"/>
            <a:ext cx="1279900" cy="1279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dirty="0">
                <a:solidFill>
                  <a:srgbClr val="88398A"/>
                </a:solidFill>
                <a:latin typeface="LMSans10-Regular"/>
              </a:rPr>
              <a:t>R-Ladies Bari – Co-organizers</a:t>
            </a:r>
            <a:endParaRPr lang="en" sz="4000" dirty="0">
              <a:solidFill>
                <a:srgbClr val="88398A"/>
              </a:solidFill>
              <a:latin typeface="LMSans10-Regula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4BC6C-5E08-4E3D-A8EC-F59F18899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2" r="13440"/>
          <a:stretch/>
        </p:blipFill>
        <p:spPr>
          <a:xfrm>
            <a:off x="5836919" y="1788032"/>
            <a:ext cx="1935481" cy="2319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C5647-B3F1-4BBE-839D-106EAD99F3FB}"/>
              </a:ext>
            </a:extLst>
          </p:cNvPr>
          <p:cNvSpPr txBox="1"/>
          <p:nvPr/>
        </p:nvSpPr>
        <p:spPr>
          <a:xfrm>
            <a:off x="5410699" y="4107179"/>
            <a:ext cx="316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Sara</a:t>
            </a:r>
            <a:r>
              <a:rPr lang="it-IT" dirty="0"/>
              <a:t> Iacozza</a:t>
            </a:r>
            <a:endParaRPr lang="en-US" dirty="0"/>
          </a:p>
          <a:p>
            <a:r>
              <a:rPr lang="it-IT" dirty="0"/>
              <a:t>D</a:t>
            </a:r>
            <a:r>
              <a:rPr lang="en-US" dirty="0" err="1"/>
              <a:t>ata</a:t>
            </a:r>
            <a:r>
              <a:rPr lang="en-US" dirty="0"/>
              <a:t> Analyst @</a:t>
            </a:r>
            <a:r>
              <a:rPr lang="en-US" dirty="0" err="1"/>
              <a:t>DoBigGood</a:t>
            </a:r>
            <a:r>
              <a:rPr lang="en-US" dirty="0"/>
              <a:t> (Seattle)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D3A58-B381-4F88-B6AB-68C0333649F0}"/>
              </a:ext>
            </a:extLst>
          </p:cNvPr>
          <p:cNvSpPr txBox="1"/>
          <p:nvPr/>
        </p:nvSpPr>
        <p:spPr>
          <a:xfrm>
            <a:off x="442459" y="4107179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Giovanna</a:t>
            </a:r>
            <a:r>
              <a:rPr lang="it-IT" dirty="0"/>
              <a:t> de Vincenzo</a:t>
            </a:r>
            <a:endParaRPr lang="en-US" dirty="0"/>
          </a:p>
          <a:p>
            <a:r>
              <a:rPr lang="it-IT" dirty="0"/>
              <a:t>D</a:t>
            </a:r>
            <a:r>
              <a:rPr lang="en-US" dirty="0" err="1"/>
              <a:t>ata</a:t>
            </a:r>
            <a:r>
              <a:rPr lang="en-US" dirty="0"/>
              <a:t> Scientist @</a:t>
            </a:r>
            <a:r>
              <a:rPr lang="en-US" dirty="0" err="1"/>
              <a:t>InfoCamere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CDD2F-ED1D-4886-9487-F867999A18CF}"/>
              </a:ext>
            </a:extLst>
          </p:cNvPr>
          <p:cNvSpPr txBox="1"/>
          <p:nvPr/>
        </p:nvSpPr>
        <p:spPr>
          <a:xfrm>
            <a:off x="2926579" y="4107179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Francesca</a:t>
            </a:r>
            <a:r>
              <a:rPr lang="it-IT" dirty="0"/>
              <a:t> </a:t>
            </a:r>
            <a:r>
              <a:rPr lang="it-IT" dirty="0" err="1"/>
              <a:t>Lamontanara</a:t>
            </a:r>
            <a:endParaRPr lang="en-US" dirty="0"/>
          </a:p>
          <a:p>
            <a:r>
              <a:rPr lang="it-IT" dirty="0"/>
              <a:t>D</a:t>
            </a:r>
            <a:r>
              <a:rPr lang="en-US" dirty="0" err="1"/>
              <a:t>ata</a:t>
            </a:r>
            <a:r>
              <a:rPr lang="en-US" dirty="0"/>
              <a:t> Scientist @</a:t>
            </a:r>
            <a:r>
              <a:rPr lang="en-US" dirty="0" err="1"/>
              <a:t>InfoCamere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27C2D-1254-45E6-BF47-8397CBC5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602" y="1819254"/>
            <a:ext cx="1725638" cy="2287925"/>
          </a:xfrm>
          <a:prstGeom prst="rect">
            <a:avLst/>
          </a:prstGeom>
        </p:spPr>
      </p:pic>
      <p:pic>
        <p:nvPicPr>
          <p:cNvPr id="12" name="Google Shape;270;p46">
            <a:extLst>
              <a:ext uri="{FF2B5EF4-FFF2-40B4-BE49-F238E27FC236}">
                <a16:creationId xmlns:a16="http://schemas.microsoft.com/office/drawing/2014/main" id="{E9CAF754-9A47-42D0-B800-E1F80C956A0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85" y="1910693"/>
            <a:ext cx="2196486" cy="219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B34EC-7BD9-4452-9987-89BEBBA9F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663" y="0"/>
            <a:ext cx="1279900" cy="1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04860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574</Words>
  <Application>Microsoft Office PowerPoint</Application>
  <PresentationFormat>On-screen Show (16:9)</PresentationFormat>
  <Paragraphs>124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Courier</vt:lpstr>
      <vt:lpstr>Arial</vt:lpstr>
      <vt:lpstr>LMSans10-Regular</vt:lpstr>
      <vt:lpstr>Helvetica Neue</vt:lpstr>
      <vt:lpstr>LMMathSymbols10-Regular</vt:lpstr>
      <vt:lpstr>Titillium Web</vt:lpstr>
      <vt:lpstr>LMSans10-Bold</vt:lpstr>
      <vt:lpstr>Comfortaa</vt:lpstr>
      <vt:lpstr>R-Ladies Template</vt:lpstr>
      <vt:lpstr>Data Visualization:  </vt:lpstr>
      <vt:lpstr>Grazie al nostro sponsor per ospitarci e offrirci la possibilità di riunirci</vt:lpstr>
      <vt:lpstr>Programma di oggi</vt:lpstr>
      <vt:lpstr>1. R-Ladies Bari:</vt:lpstr>
      <vt:lpstr>R-Ladies Bari è un local chapter di  R-Ladies Global</vt:lpstr>
      <vt:lpstr>R-Ladies Bari è un local chapter di  R-Ladies Global</vt:lpstr>
      <vt:lpstr>R-Ladies Bari è un local chapter di  R-Ladies Global</vt:lpstr>
      <vt:lpstr>La nostra mission è semplice </vt:lpstr>
      <vt:lpstr>R-Ladies Bari – Co-organizers</vt:lpstr>
      <vt:lpstr>R-Ladies Bari </vt:lpstr>
      <vt:lpstr>PowerPoint Presentation</vt:lpstr>
      <vt:lpstr>PowerPoint Presentation</vt:lpstr>
      <vt:lpstr>Call for Speakers, Co-organizers &amp; Sponsors</vt:lpstr>
      <vt:lpstr>Dove trovarci:</vt:lpstr>
      <vt:lpstr>Oggi parliamo di  Buone Abitudini</vt:lpstr>
      <vt:lpstr>Collaborazione Chiarezza Controllo</vt:lpstr>
      <vt:lpstr>2. Flash talk su </vt:lpstr>
      <vt:lpstr>Domande?</vt:lpstr>
      <vt:lpstr>3. Workshop su </vt:lpstr>
      <vt:lpstr>Prima di iniziare:</vt:lpstr>
      <vt:lpstr>Cos’è R</vt:lpstr>
      <vt:lpstr>Coding in R Studio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Buone abitudini per programmatori:</dc:title>
  <dc:creator>Sara Iacozza</dc:creator>
  <cp:lastModifiedBy>Sara Iacozza</cp:lastModifiedBy>
  <cp:revision>16</cp:revision>
  <dcterms:modified xsi:type="dcterms:W3CDTF">2020-01-10T17:15:53Z</dcterms:modified>
</cp:coreProperties>
</file>